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93" r:id="rId5"/>
    <p:sldId id="262" r:id="rId6"/>
    <p:sldId id="265" r:id="rId7"/>
    <p:sldId id="292" r:id="rId8"/>
    <p:sldId id="291" r:id="rId9"/>
    <p:sldId id="294" r:id="rId10"/>
    <p:sldId id="263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dia Villalobos Cervantes" initials="LVC" lastIdx="1" clrIdx="0">
    <p:extLst>
      <p:ext uri="{19B8F6BF-5375-455C-9EA6-DF929625EA0E}">
        <p15:presenceInfo xmlns:p15="http://schemas.microsoft.com/office/powerpoint/2012/main" userId="30ee2eeade48f9b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694AE-AA26-424C-A548-D0965E078402}" type="datetimeFigureOut">
              <a:rPr lang="es-MX" smtClean="0"/>
              <a:t>27/07/2023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93D0B-39FC-42DE-AC6C-F81879293E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020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DCF1B-3CCA-4311-99D5-FD327E81910F}" type="datetimeFigureOut">
              <a:rPr lang="es-MX" smtClean="0"/>
              <a:t>27/07/2023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83F-A53F-4E1C-9FE0-78D55E430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0131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DCF1B-3CCA-4311-99D5-FD327E81910F}" type="datetimeFigureOut">
              <a:rPr lang="es-MX" smtClean="0"/>
              <a:t>27/07/2023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83F-A53F-4E1C-9FE0-78D55E430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679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DCF1B-3CCA-4311-99D5-FD327E81910F}" type="datetimeFigureOut">
              <a:rPr lang="es-MX" smtClean="0"/>
              <a:t>27/07/2023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83F-A53F-4E1C-9FE0-78D55E430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1209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DCF1B-3CCA-4311-99D5-FD327E81910F}" type="datetimeFigureOut">
              <a:rPr lang="es-MX" smtClean="0"/>
              <a:t>27/07/2023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83F-A53F-4E1C-9FE0-78D55E430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6829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DCF1B-3CCA-4311-99D5-FD327E81910F}" type="datetimeFigureOut">
              <a:rPr lang="es-MX" smtClean="0"/>
              <a:t>27/07/2023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83F-A53F-4E1C-9FE0-78D55E430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453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DCF1B-3CCA-4311-99D5-FD327E81910F}" type="datetimeFigureOut">
              <a:rPr lang="es-MX" smtClean="0"/>
              <a:t>27/07/2023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83F-A53F-4E1C-9FE0-78D55E430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581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DCF1B-3CCA-4311-99D5-FD327E81910F}" type="datetimeFigureOut">
              <a:rPr lang="es-MX" smtClean="0"/>
              <a:t>27/07/2023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83F-A53F-4E1C-9FE0-78D55E430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2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DCF1B-3CCA-4311-99D5-FD327E81910F}" type="datetimeFigureOut">
              <a:rPr lang="es-MX" smtClean="0"/>
              <a:t>27/07/2023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83F-A53F-4E1C-9FE0-78D55E430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113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DCF1B-3CCA-4311-99D5-FD327E81910F}" type="datetimeFigureOut">
              <a:rPr lang="es-MX" smtClean="0"/>
              <a:t>27/07/2023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83F-A53F-4E1C-9FE0-78D55E430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2532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DCF1B-3CCA-4311-99D5-FD327E81910F}" type="datetimeFigureOut">
              <a:rPr lang="es-MX" smtClean="0"/>
              <a:t>27/07/2023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83F-A53F-4E1C-9FE0-78D55E430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523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DCF1B-3CCA-4311-99D5-FD327E81910F}" type="datetimeFigureOut">
              <a:rPr lang="es-MX" smtClean="0"/>
              <a:t>27/07/2023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2A83F-A53F-4E1C-9FE0-78D55E430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90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DCF1B-3CCA-4311-99D5-FD327E81910F}" type="datetimeFigureOut">
              <a:rPr lang="es-MX" smtClean="0"/>
              <a:t>27/07/2023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2A83F-A53F-4E1C-9FE0-78D55E430FF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985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sgrado.unam.mx/becas-y-apoyos/becas-conahcy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nahcyt.mx/servicios-en-linea/cvu-curriculum-vitae-unico/" TargetMode="External"/><Relationship Id="rId2" Type="http://schemas.openxmlformats.org/officeDocument/2006/relationships/hyperlink" Target="https://conahcyt.mx/convocatorias/convocatorias-becas-nacionale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sgrado.unam.mx/becas-y-apoyos/becas-conahcyt/" TargetMode="External"/><Relationship Id="rId2" Type="http://schemas.openxmlformats.org/officeDocument/2006/relationships/hyperlink" Target="https://www.posgrado.unam.mx/media/archivos/procedimiento_postulacion_beca_nacional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madems-salud-bec-conahcyt@posgrado.unam.mx" TargetMode="External"/><Relationship Id="rId3" Type="http://schemas.openxmlformats.org/officeDocument/2006/relationships/hyperlink" Target="mailto:madems-fisica-bec-conahcyt@posgrado.unam.mx" TargetMode="External"/><Relationship Id="rId7" Type="http://schemas.openxmlformats.org/officeDocument/2006/relationships/hyperlink" Target="mailto:madems-quimica-bec-conahcyt@posgrado.unam.mx" TargetMode="External"/><Relationship Id="rId2" Type="http://schemas.openxmlformats.org/officeDocument/2006/relationships/hyperlink" Target="mailto:madems-filosofia-bec-conahcyt@posgrado.unam.m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adems-geograf-bec-conahcyt@posgrado.unam.mx" TargetMode="External"/><Relationship Id="rId5" Type="http://schemas.openxmlformats.org/officeDocument/2006/relationships/hyperlink" Target="mailto:madems-biologia-bec-conahcyt@posgrado.unam.mx" TargetMode="External"/><Relationship Id="rId4" Type="http://schemas.openxmlformats.org/officeDocument/2006/relationships/hyperlink" Target="mailto:madems-psicol-bec-conahcyt@posgrado.unam.mx" TargetMode="External"/><Relationship Id="rId9" Type="http://schemas.openxmlformats.org/officeDocument/2006/relationships/hyperlink" Target="mailto:lvillalobos@posgrado.unam.m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nahcyt.mx/wp-content/uploads/convocatorias/becas_nacionales/conv_abiertas_becas_nal/GP-23.pdf" TargetMode="External"/><Relationship Id="rId2" Type="http://schemas.openxmlformats.org/officeDocument/2006/relationships/hyperlink" Target="https://miic.conacyt.mx/becas/acceso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/>
              <a:t>BECAS CONAHCYT </a:t>
            </a:r>
            <a:br>
              <a:rPr lang="es-ES" b="1" dirty="0"/>
            </a:br>
            <a:r>
              <a:rPr lang="es-ES" b="1" dirty="0"/>
              <a:t>2024-1</a:t>
            </a:r>
            <a:endParaRPr lang="es-MX" b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298" y="5693340"/>
            <a:ext cx="2959404" cy="8599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BE866489-DD9C-4082-86F3-44E9682D55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0878" y="5241968"/>
            <a:ext cx="257968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572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5866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 smtClean="0"/>
              <a:t>Calendario Agosto-Noviembre </a:t>
            </a:r>
            <a:endParaRPr lang="es-MX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741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b="1" dirty="0"/>
          </a:p>
          <a:p>
            <a:pPr marL="0" indent="0" algn="ctr">
              <a:buNone/>
            </a:pPr>
            <a:endParaRPr lang="es-ES" b="1" dirty="0"/>
          </a:p>
          <a:p>
            <a:pPr marL="0" indent="0" algn="ctr">
              <a:buNone/>
            </a:pPr>
            <a:endParaRPr lang="es-ES" b="1" dirty="0"/>
          </a:p>
          <a:p>
            <a:pPr marL="0" indent="0" algn="ctr">
              <a:buNone/>
            </a:pP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243012"/>
            <a:ext cx="9296400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90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8368" y="1628775"/>
            <a:ext cx="10695432" cy="4548188"/>
          </a:xfrm>
        </p:spPr>
        <p:txBody>
          <a:bodyPr>
            <a:normAutofit/>
          </a:bodyPr>
          <a:lstStyle/>
          <a:p>
            <a:pPr lvl="1"/>
            <a:r>
              <a:rPr lang="es-ES" sz="2800" b="1" dirty="0">
                <a:latin typeface="+mj-lt"/>
              </a:rPr>
              <a:t>Filosofía</a:t>
            </a:r>
          </a:p>
          <a:p>
            <a:pPr lvl="1"/>
            <a:r>
              <a:rPr lang="es-ES" sz="2800" b="1" dirty="0">
                <a:latin typeface="+mj-lt"/>
              </a:rPr>
              <a:t>Física</a:t>
            </a:r>
          </a:p>
          <a:p>
            <a:pPr lvl="1"/>
            <a:r>
              <a:rPr lang="es-ES" sz="2800" b="1" dirty="0">
                <a:latin typeface="+mj-lt"/>
              </a:rPr>
              <a:t>Psicología</a:t>
            </a:r>
          </a:p>
          <a:p>
            <a:pPr lvl="1"/>
            <a:r>
              <a:rPr lang="es-ES" sz="2800" b="1" dirty="0" smtClean="0">
                <a:latin typeface="+mj-lt"/>
              </a:rPr>
              <a:t>Biología </a:t>
            </a:r>
            <a:r>
              <a:rPr lang="es-ES" sz="2800" i="1" dirty="0" smtClean="0">
                <a:latin typeface="+mj-lt"/>
              </a:rPr>
              <a:t>(presencial)</a:t>
            </a:r>
            <a:endParaRPr lang="es-ES" sz="2800" i="1" dirty="0">
              <a:latin typeface="+mj-lt"/>
            </a:endParaRPr>
          </a:p>
          <a:p>
            <a:pPr lvl="1"/>
            <a:r>
              <a:rPr lang="es-ES" sz="2800" b="1" dirty="0">
                <a:latin typeface="+mj-lt"/>
              </a:rPr>
              <a:t>Geografía</a:t>
            </a:r>
          </a:p>
          <a:p>
            <a:pPr lvl="1"/>
            <a:r>
              <a:rPr lang="es-ES" sz="2800" b="1" dirty="0">
                <a:latin typeface="+mj-lt"/>
              </a:rPr>
              <a:t>Química </a:t>
            </a:r>
          </a:p>
          <a:p>
            <a:pPr lvl="1"/>
            <a:r>
              <a:rPr lang="es-ES" sz="2800" b="1" dirty="0">
                <a:latin typeface="+mj-lt"/>
              </a:rPr>
              <a:t>Ciencias de la </a:t>
            </a:r>
            <a:r>
              <a:rPr lang="es-ES" sz="2800" b="1" dirty="0" smtClean="0">
                <a:latin typeface="+mj-lt"/>
              </a:rPr>
              <a:t>Salud</a:t>
            </a:r>
          </a:p>
          <a:p>
            <a:pPr lvl="1"/>
            <a:endParaRPr lang="es-ES" sz="2800" dirty="0">
              <a:latin typeface="+mj-lt"/>
            </a:endParaRPr>
          </a:p>
          <a:p>
            <a:pPr marL="457200" lvl="1" indent="0">
              <a:buNone/>
            </a:pPr>
            <a:r>
              <a:rPr lang="es-ES" sz="2800" dirty="0">
                <a:latin typeface="+mj-lt"/>
                <a:hlinkClick r:id="rId2"/>
              </a:rPr>
              <a:t>https://www.posgrado.unam.mx/becas-y-apoyos/becas-conahcyt</a:t>
            </a:r>
            <a:r>
              <a:rPr lang="es-ES" sz="2800" dirty="0" smtClean="0">
                <a:latin typeface="+mj-lt"/>
                <a:hlinkClick r:id="rId2"/>
              </a:rPr>
              <a:t>/</a:t>
            </a:r>
            <a:r>
              <a:rPr lang="es-ES" sz="2800" dirty="0" smtClean="0">
                <a:latin typeface="+mj-lt"/>
              </a:rPr>
              <a:t> </a:t>
            </a:r>
            <a:endParaRPr lang="es-ES" sz="2800" dirty="0">
              <a:latin typeface="+mj-lt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="" xmlns:a16="http://schemas.microsoft.com/office/drawing/2014/main" id="{32C9E806-840B-4CF3-B7B2-A02C98743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s-ES" sz="3600" b="1" dirty="0">
                <a:latin typeface="+mj-lt"/>
              </a:rPr>
              <a:t>Campos de conocimiento de MADEMS registrados en el Sistema Nacional de Posgrados del CONAHCYT: </a:t>
            </a:r>
            <a:r>
              <a:rPr lang="es-ES" b="1" dirty="0">
                <a:latin typeface="+mj-lt"/>
              </a:rPr>
              <a:t/>
            </a:r>
            <a:br>
              <a:rPr lang="es-ES" b="1" dirty="0">
                <a:latin typeface="+mj-lt"/>
              </a:rPr>
            </a:br>
            <a:endParaRPr lang="es-MX" sz="4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5832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76276"/>
            <a:ext cx="10515600" cy="55006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b="1" dirty="0" smtClean="0">
                <a:latin typeface="+mj-lt"/>
              </a:rPr>
              <a:t>Ver Convocatoria </a:t>
            </a:r>
            <a:r>
              <a:rPr lang="es-ES" b="1" dirty="0">
                <a:latin typeface="+mj-lt"/>
              </a:rPr>
              <a:t>de Becas Nacionales para Estudios de Posgrado 2023</a:t>
            </a:r>
          </a:p>
          <a:p>
            <a:pPr marL="0" indent="0">
              <a:buNone/>
            </a:pPr>
            <a:r>
              <a:rPr lang="es-ES" sz="2400" dirty="0">
                <a:latin typeface="+mj-lt"/>
                <a:hlinkClick r:id="rId2"/>
              </a:rPr>
              <a:t>https://conahcyt.mx/convocatorias/convocatorias-becas-nacionales/</a:t>
            </a:r>
            <a:r>
              <a:rPr lang="es-ES" sz="2400" dirty="0">
                <a:latin typeface="+mj-lt"/>
              </a:rPr>
              <a:t> </a:t>
            </a:r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r>
              <a:rPr lang="es-ES" b="1" dirty="0">
                <a:latin typeface="+mj-lt"/>
              </a:rPr>
              <a:t>Consideraciones y requisitos:</a:t>
            </a:r>
          </a:p>
          <a:p>
            <a:pPr>
              <a:buFontTx/>
              <a:buChar char="-"/>
            </a:pPr>
            <a:r>
              <a:rPr lang="es-ES" sz="2600" dirty="0">
                <a:latin typeface="+mj-lt"/>
              </a:rPr>
              <a:t>Estar inscrito en un programa de posgrado registrado en el Sistema Nacional de Posgrados (SNP). </a:t>
            </a:r>
          </a:p>
          <a:p>
            <a:pPr>
              <a:buFontTx/>
              <a:buChar char="-"/>
            </a:pPr>
            <a:r>
              <a:rPr lang="es-ES" sz="2600" dirty="0">
                <a:latin typeface="+mj-lt"/>
              </a:rPr>
              <a:t>Contar con la Clave Única de Registro de Población (CURP). </a:t>
            </a:r>
            <a:endParaRPr lang="es-ES" sz="2600" i="1" dirty="0"/>
          </a:p>
          <a:p>
            <a:pPr>
              <a:buFontTx/>
              <a:buChar char="-"/>
            </a:pPr>
            <a:r>
              <a:rPr lang="es-ES" sz="2600" dirty="0">
                <a:latin typeface="+mj-lt"/>
              </a:rPr>
              <a:t>Contar con Currículum Vitae Único (CVU); </a:t>
            </a:r>
            <a:r>
              <a:rPr lang="es-ES" sz="2600" dirty="0" smtClean="0">
                <a:latin typeface="+mj-lt"/>
              </a:rPr>
              <a:t>generar </a:t>
            </a:r>
            <a:r>
              <a:rPr lang="es-ES" sz="2600" dirty="0">
                <a:latin typeface="+mj-lt"/>
              </a:rPr>
              <a:t>o actualizar  en la página del Conahcyt </a:t>
            </a:r>
            <a:r>
              <a:rPr lang="es-ES" sz="2600" dirty="0">
                <a:latin typeface="+mj-lt"/>
                <a:hlinkClick r:id="rId3"/>
              </a:rPr>
              <a:t>https://conahcyt.mx/servicios-en-linea/cvu-curriculum-vitae-unico/</a:t>
            </a:r>
            <a:endParaRPr lang="es-ES" sz="2600" dirty="0">
              <a:latin typeface="+mj-lt"/>
            </a:endParaRPr>
          </a:p>
          <a:p>
            <a:pPr>
              <a:buFontTx/>
              <a:buChar char="-"/>
            </a:pPr>
            <a:r>
              <a:rPr lang="es-ES" sz="2600" dirty="0">
                <a:latin typeface="+mj-lt"/>
              </a:rPr>
              <a:t>Completar y enviar la solicitud de beca en la plataforma del Sistema de Becas MIIC. Ver </a:t>
            </a:r>
            <a:r>
              <a:rPr lang="es-ES" sz="2600" i="1" dirty="0" smtClean="0">
                <a:latin typeface="+mj-lt"/>
              </a:rPr>
              <a:t>Guía </a:t>
            </a:r>
            <a:r>
              <a:rPr lang="es-ES" sz="2600" i="1" dirty="0">
                <a:latin typeface="+mj-lt"/>
              </a:rPr>
              <a:t>para la postulación de Becas Nacionales</a:t>
            </a:r>
            <a:r>
              <a:rPr lang="es-ES" sz="2600" i="1" dirty="0" smtClean="0">
                <a:latin typeface="+mj-lt"/>
              </a:rPr>
              <a:t>.</a:t>
            </a:r>
          </a:p>
          <a:p>
            <a:pPr>
              <a:buFontTx/>
              <a:buChar char="-"/>
            </a:pPr>
            <a:r>
              <a:rPr lang="es-ES" sz="2600" dirty="0" smtClean="0">
                <a:latin typeface="+mj-lt"/>
              </a:rPr>
              <a:t>Visa de Residente Temporal Estudiante (aspirantes extranjeros). </a:t>
            </a:r>
            <a:endParaRPr lang="es-ES" sz="2600" dirty="0">
              <a:latin typeface="+mj-lt"/>
            </a:endParaRPr>
          </a:p>
          <a:p>
            <a:pPr marL="0" indent="0">
              <a:buNone/>
            </a:pPr>
            <a:r>
              <a:rPr lang="es-ES" dirty="0" smtClean="0">
                <a:latin typeface="+mj-lt"/>
              </a:rPr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3054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dirty="0" smtClean="0"/>
              <a:t>Restricciones e incompatibilidades:</a:t>
            </a:r>
            <a:endParaRPr lang="es-MX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8264" y="1584086"/>
            <a:ext cx="10515600" cy="4351338"/>
          </a:xfrm>
        </p:spPr>
        <p:txBody>
          <a:bodyPr>
            <a:normAutofit/>
          </a:bodyPr>
          <a:lstStyle/>
          <a:p>
            <a:r>
              <a:rPr lang="es-ES" sz="2600" dirty="0" smtClean="0">
                <a:latin typeface="+mj-lt"/>
              </a:rPr>
              <a:t>Aspirantes con reporte de </a:t>
            </a:r>
            <a:r>
              <a:rPr lang="es-ES" sz="2600" b="1" dirty="0" smtClean="0">
                <a:latin typeface="+mj-lt"/>
              </a:rPr>
              <a:t>incumplimiento</a:t>
            </a:r>
            <a:r>
              <a:rPr lang="es-ES" sz="2600" dirty="0" smtClean="0">
                <a:latin typeface="+mj-lt"/>
              </a:rPr>
              <a:t> en las obligaciones o adeudo del Programa de Becas de Posgrado y Apoyos a la Calidad del Conahcyt. </a:t>
            </a:r>
            <a:endParaRPr lang="es-ES" sz="2600" dirty="0">
              <a:latin typeface="+mj-lt"/>
            </a:endParaRPr>
          </a:p>
          <a:p>
            <a:r>
              <a:rPr lang="es-ES" sz="2600" dirty="0" smtClean="0">
                <a:latin typeface="+mj-lt"/>
              </a:rPr>
              <a:t>Aspirantes que busquen </a:t>
            </a:r>
            <a:r>
              <a:rPr lang="es-ES" sz="2600" b="1" dirty="0" smtClean="0">
                <a:latin typeface="+mj-lt"/>
              </a:rPr>
              <a:t>cursar un grado igual al obtenido </a:t>
            </a:r>
            <a:r>
              <a:rPr lang="es-ES" sz="2600" dirty="0" smtClean="0">
                <a:latin typeface="+mj-lt"/>
              </a:rPr>
              <a:t>con apoyo de una beca Conahcyt. </a:t>
            </a:r>
          </a:p>
          <a:p>
            <a:r>
              <a:rPr lang="es-ES" sz="2600" dirty="0" smtClean="0">
                <a:latin typeface="+mj-lt"/>
              </a:rPr>
              <a:t>Personas </a:t>
            </a:r>
            <a:r>
              <a:rPr lang="es-ES" sz="2600" b="1" dirty="0" smtClean="0">
                <a:latin typeface="+mj-lt"/>
              </a:rPr>
              <a:t>dadas de alta con estatus de aspirante o becaria </a:t>
            </a:r>
            <a:r>
              <a:rPr lang="es-ES" sz="2600" dirty="0" smtClean="0">
                <a:latin typeface="+mj-lt"/>
              </a:rPr>
              <a:t>en otra convocatoria del Programa de Becas</a:t>
            </a:r>
            <a:r>
              <a:rPr lang="es-ES" sz="2600" dirty="0">
                <a:latin typeface="+mj-lt"/>
              </a:rPr>
              <a:t> </a:t>
            </a:r>
            <a:r>
              <a:rPr lang="es-ES" sz="2600" dirty="0" smtClean="0">
                <a:latin typeface="+mj-lt"/>
              </a:rPr>
              <a:t>de Posgrado y Apoyos a la Calidad del Conahcyt. </a:t>
            </a:r>
          </a:p>
          <a:p>
            <a:r>
              <a:rPr lang="es-ES" sz="2600" b="1" dirty="0" smtClean="0">
                <a:latin typeface="+mj-lt"/>
              </a:rPr>
              <a:t>Contar con un apoyo equivalente </a:t>
            </a:r>
            <a:r>
              <a:rPr lang="es-ES" sz="2600" dirty="0" smtClean="0">
                <a:latin typeface="+mj-lt"/>
              </a:rPr>
              <a:t>por parte del Estado mexicano para el mismo fin. </a:t>
            </a:r>
            <a:endParaRPr lang="es-MX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5404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6116"/>
          </a:xfrm>
        </p:spPr>
        <p:txBody>
          <a:bodyPr>
            <a:normAutofit/>
          </a:bodyPr>
          <a:lstStyle/>
          <a:p>
            <a:pPr marL="0" marR="0" lvl="1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Obligaciones</a:t>
            </a:r>
            <a:r>
              <a:rPr kumimoji="0" lang="es-ES" sz="28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de </a:t>
            </a:r>
            <a:r>
              <a:rPr lang="es-ES" sz="2800" b="1" kern="1200" dirty="0" smtClean="0">
                <a:solidFill>
                  <a:prstClr val="black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la persona becaria</a:t>
            </a: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:</a:t>
            </a: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/>
            </a:r>
            <a:b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</a:br>
            <a:endParaRPr lang="es-MX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35117"/>
            <a:ext cx="10515600" cy="5041846"/>
          </a:xfrm>
        </p:spPr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es-ES" dirty="0" smtClean="0">
                <a:latin typeface="+mj-lt"/>
              </a:rPr>
              <a:t>Las señaladas en el </a:t>
            </a:r>
            <a:r>
              <a:rPr lang="es-ES" b="1" i="1" dirty="0" smtClean="0">
                <a:latin typeface="+mj-lt"/>
              </a:rPr>
              <a:t>Reglamento de Becas del </a:t>
            </a:r>
            <a:r>
              <a:rPr lang="es-ES" b="1" dirty="0" smtClean="0">
                <a:latin typeface="+mj-lt"/>
              </a:rPr>
              <a:t>Conahcyt</a:t>
            </a:r>
            <a:r>
              <a:rPr lang="es-ES" b="1" dirty="0">
                <a:latin typeface="+mj-lt"/>
              </a:rPr>
              <a:t> </a:t>
            </a:r>
            <a:r>
              <a:rPr lang="es-ES" dirty="0" smtClean="0">
                <a:latin typeface="+mj-lt"/>
              </a:rPr>
              <a:t>y en el Convenio de Asignación de beca (CAB).  </a:t>
            </a:r>
          </a:p>
          <a:p>
            <a:pPr lvl="1">
              <a:buFontTx/>
              <a:buChar char="-"/>
            </a:pPr>
            <a:r>
              <a:rPr lang="es-ES" dirty="0" smtClean="0">
                <a:latin typeface="+mj-lt"/>
              </a:rPr>
              <a:t>Actualizar </a:t>
            </a:r>
            <a:r>
              <a:rPr lang="es-ES" dirty="0">
                <a:latin typeface="+mj-lt"/>
              </a:rPr>
              <a:t>su </a:t>
            </a:r>
            <a:r>
              <a:rPr lang="es-ES" dirty="0" smtClean="0">
                <a:latin typeface="+mj-lt"/>
              </a:rPr>
              <a:t>CVU. </a:t>
            </a:r>
            <a:endParaRPr lang="es-ES" dirty="0">
              <a:latin typeface="+mj-lt"/>
            </a:endParaRPr>
          </a:p>
          <a:p>
            <a:pPr lvl="1">
              <a:buFontTx/>
              <a:buChar char="-"/>
            </a:pPr>
            <a:r>
              <a:rPr lang="es-ES" dirty="0" smtClean="0">
                <a:latin typeface="+mj-lt"/>
              </a:rPr>
              <a:t>Informar de cualquier contingencia que afecte su desempeño en el Programa de Posgrado, conforme a lo estipulado en la </a:t>
            </a:r>
            <a:r>
              <a:rPr lang="es-ES" b="1" i="1" dirty="0" smtClean="0">
                <a:latin typeface="+mj-lt"/>
              </a:rPr>
              <a:t>Guía de Referencia para la Persona Becaria Nacional. </a:t>
            </a:r>
          </a:p>
          <a:p>
            <a:pPr lvl="1">
              <a:buFontTx/>
              <a:buChar char="-"/>
            </a:pPr>
            <a:r>
              <a:rPr lang="es-ES" dirty="0" smtClean="0">
                <a:latin typeface="+mj-lt"/>
              </a:rPr>
              <a:t>Atender actividad de seguimiento o requerimiento solicitado por Conahcyt. </a:t>
            </a:r>
            <a:endParaRPr lang="es-ES" dirty="0">
              <a:latin typeface="+mj-lt"/>
            </a:endParaRPr>
          </a:p>
          <a:p>
            <a:pPr lvl="1">
              <a:buFontTx/>
              <a:buChar char="-"/>
            </a:pPr>
            <a:r>
              <a:rPr lang="es-ES" dirty="0" smtClean="0">
                <a:latin typeface="+mj-lt"/>
              </a:rPr>
              <a:t>Entregar </a:t>
            </a:r>
            <a:r>
              <a:rPr lang="es-ES" dirty="0">
                <a:latin typeface="+mj-lt"/>
              </a:rPr>
              <a:t>al </a:t>
            </a:r>
            <a:r>
              <a:rPr lang="es-ES" dirty="0" smtClean="0">
                <a:latin typeface="+mj-lt"/>
              </a:rPr>
              <a:t>Conahcyt</a:t>
            </a:r>
            <a:r>
              <a:rPr lang="es-ES" dirty="0">
                <a:latin typeface="+mj-lt"/>
              </a:rPr>
              <a:t> el informe de la investigación documental, de campo, de </a:t>
            </a:r>
            <a:r>
              <a:rPr lang="es-ES" dirty="0" smtClean="0">
                <a:latin typeface="+mj-lt"/>
              </a:rPr>
              <a:t>laboratorio o </a:t>
            </a:r>
            <a:r>
              <a:rPr lang="es-ES" dirty="0">
                <a:latin typeface="+mj-lt"/>
              </a:rPr>
              <a:t>de cualquier otra actividad para la obtención del </a:t>
            </a:r>
            <a:r>
              <a:rPr lang="es-ES" dirty="0" smtClean="0">
                <a:latin typeface="+mj-lt"/>
              </a:rPr>
              <a:t>grado, así como la </a:t>
            </a:r>
            <a:r>
              <a:rPr lang="es-ES" b="1" i="1" dirty="0">
                <a:latin typeface="+mj-lt"/>
              </a:rPr>
              <a:t>Constancia de actividades de retribución social.  </a:t>
            </a:r>
            <a:r>
              <a:rPr lang="es-ES" b="1" i="1" dirty="0" smtClean="0">
                <a:latin typeface="+mj-lt"/>
              </a:rPr>
              <a:t>(Trámite de Conclusión de Beca).</a:t>
            </a:r>
          </a:p>
          <a:p>
            <a:pPr lvl="1">
              <a:buFontTx/>
              <a:buChar char="-"/>
            </a:pPr>
            <a:r>
              <a:rPr lang="es-ES" b="1" dirty="0">
                <a:latin typeface="+mj-lt"/>
              </a:rPr>
              <a:t>Mantener la calidad académica.</a:t>
            </a:r>
          </a:p>
          <a:p>
            <a:pPr lvl="1">
              <a:buFontTx/>
              <a:buChar char="-"/>
            </a:pPr>
            <a:endParaRPr lang="es-ES" sz="2600" b="1" i="1" dirty="0">
              <a:latin typeface="+mj-lt"/>
            </a:endParaRPr>
          </a:p>
          <a:p>
            <a:pPr marL="0" indent="0">
              <a:buNone/>
            </a:pPr>
            <a:endParaRPr lang="es-ES" sz="2600" dirty="0">
              <a:latin typeface="+mj-lt"/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90907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74FCC9D-7C5F-43E7-B6F9-F6C3C56A0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0351"/>
          </a:xfrm>
        </p:spPr>
        <p:txBody>
          <a:bodyPr>
            <a:normAutofit fontScale="90000"/>
          </a:bodyPr>
          <a:lstStyle/>
          <a:p>
            <a:r>
              <a:rPr lang="es-ES" sz="3100" b="1" dirty="0"/>
              <a:t>Documentación </a:t>
            </a:r>
            <a:br>
              <a:rPr lang="es-ES" sz="3100" b="1" dirty="0"/>
            </a:br>
            <a:r>
              <a:rPr lang="es-ES" sz="2700" dirty="0" smtClean="0">
                <a:hlinkClick r:id="rId2"/>
              </a:rPr>
              <a:t>https</a:t>
            </a:r>
            <a:r>
              <a:rPr lang="es-ES" sz="2700" dirty="0">
                <a:hlinkClick r:id="rId2"/>
              </a:rPr>
              <a:t>://</a:t>
            </a:r>
            <a:r>
              <a:rPr lang="es-ES" sz="2700" dirty="0" smtClean="0">
                <a:hlinkClick r:id="rId2"/>
              </a:rPr>
              <a:t>www.posgrado.unam.mx/media/archivos/procedimiento_postulacion_beca_nacional.pdf</a:t>
            </a:r>
            <a:r>
              <a:rPr lang="es-ES" sz="2700" dirty="0" smtClean="0"/>
              <a:t/>
            </a:r>
            <a:br>
              <a:rPr lang="es-ES" sz="2700" dirty="0" smtClean="0"/>
            </a:br>
            <a:endParaRPr lang="es-MX" sz="27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CDF01EDE-0001-43CD-BBAE-25EE28ABB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5476"/>
            <a:ext cx="10515600" cy="4931487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+mj-lt"/>
              <a:buAutoNum type="arabicPeriod"/>
            </a:pPr>
            <a:r>
              <a:rPr lang="es-ES" b="0" i="0" dirty="0" smtClean="0">
                <a:effectLst/>
                <a:latin typeface="+mj-lt"/>
              </a:rPr>
              <a:t> </a:t>
            </a:r>
            <a:r>
              <a:rPr lang="es-ES" sz="3100" b="0" i="0" dirty="0" smtClean="0">
                <a:effectLst/>
                <a:latin typeface="+mj-lt"/>
              </a:rPr>
              <a:t>Asunto </a:t>
            </a:r>
            <a:r>
              <a:rPr lang="es-ES" sz="3100" b="0" i="0" dirty="0">
                <a:effectLst/>
                <a:latin typeface="+mj-lt"/>
              </a:rPr>
              <a:t>del correo </a:t>
            </a:r>
            <a:r>
              <a:rPr lang="es-ES" sz="3100" b="0" i="0" dirty="0" smtClean="0">
                <a:effectLst/>
                <a:latin typeface="+mj-lt"/>
              </a:rPr>
              <a:t> Beca </a:t>
            </a:r>
            <a:r>
              <a:rPr lang="es-ES" sz="3100" b="0" i="0" dirty="0">
                <a:effectLst/>
                <a:latin typeface="+mj-lt"/>
              </a:rPr>
              <a:t>nueva </a:t>
            </a:r>
            <a:r>
              <a:rPr lang="es-ES" sz="3100" b="0" i="0" dirty="0" smtClean="0">
                <a:effectLst/>
                <a:latin typeface="+mj-lt"/>
              </a:rPr>
              <a:t>2024-1</a:t>
            </a:r>
            <a:endParaRPr lang="es-ES" sz="3100" b="0" i="0" dirty="0">
              <a:effectLst/>
              <a:latin typeface="+mj-lt"/>
            </a:endParaRPr>
          </a:p>
          <a:p>
            <a:pPr algn="just">
              <a:buFont typeface="+mj-lt"/>
              <a:buAutoNum type="arabicPeriod"/>
            </a:pPr>
            <a:r>
              <a:rPr lang="es-ES" sz="3100" dirty="0">
                <a:latin typeface="+mj-lt"/>
              </a:rPr>
              <a:t> </a:t>
            </a:r>
            <a:r>
              <a:rPr lang="es-ES" sz="3100" dirty="0" smtClean="0">
                <a:latin typeface="+mj-lt"/>
              </a:rPr>
              <a:t>Adjuntar archivo </a:t>
            </a:r>
            <a:r>
              <a:rPr lang="es-ES" sz="3100" dirty="0">
                <a:latin typeface="+mj-lt"/>
              </a:rPr>
              <a:t>en </a:t>
            </a:r>
            <a:r>
              <a:rPr lang="es-ES" sz="3100" dirty="0" smtClean="0">
                <a:latin typeface="+mj-lt"/>
              </a:rPr>
              <a:t>PDF, no mayor a 2 MB, nombrar de la siguiente manera: </a:t>
            </a:r>
            <a:endParaRPr lang="es-ES" sz="3100" dirty="0">
              <a:latin typeface="+mj-lt"/>
            </a:endParaRPr>
          </a:p>
          <a:p>
            <a:pPr marL="0" indent="0" algn="just">
              <a:buNone/>
            </a:pPr>
            <a:r>
              <a:rPr lang="es-ES" sz="3100" b="1" dirty="0" smtClean="0">
                <a:latin typeface="+mj-lt"/>
              </a:rPr>
              <a:t>CVU_apellidopaterno_apellidomaterno_nombre(s)becanueva2024-1</a:t>
            </a:r>
            <a:endParaRPr lang="es-ES" sz="3100" b="1" i="0" dirty="0">
              <a:effectLst/>
              <a:latin typeface="+mj-lt"/>
            </a:endParaRPr>
          </a:p>
          <a:p>
            <a:pPr marL="0" indent="0" algn="just">
              <a:buNone/>
            </a:pPr>
            <a:endParaRPr lang="es-ES" sz="3100" dirty="0">
              <a:latin typeface="+mj-lt"/>
            </a:endParaRPr>
          </a:p>
          <a:p>
            <a:pPr marL="0" indent="0" algn="just">
              <a:buNone/>
            </a:pPr>
            <a:r>
              <a:rPr lang="es-ES" sz="3100" u="sng" dirty="0">
                <a:latin typeface="+mj-lt"/>
              </a:rPr>
              <a:t>Orden de los documentos: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s-ES" sz="3100" i="0" dirty="0">
                <a:effectLst/>
                <a:latin typeface="+mj-lt"/>
              </a:rPr>
              <a:t>Carta de aceptación al Programa de </a:t>
            </a:r>
            <a:r>
              <a:rPr lang="es-ES" sz="3100" i="0" dirty="0" smtClean="0">
                <a:effectLst/>
                <a:latin typeface="+mj-lt"/>
              </a:rPr>
              <a:t>Posgrado.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s-ES" sz="3100" i="0" dirty="0" smtClean="0">
                <a:effectLst/>
                <a:latin typeface="+mj-lt"/>
              </a:rPr>
              <a:t>Comprobante de </a:t>
            </a:r>
            <a:r>
              <a:rPr lang="es-ES" sz="3100" dirty="0" smtClean="0">
                <a:effectLst/>
                <a:latin typeface="+mj-lt"/>
              </a:rPr>
              <a:t>inscripción </a:t>
            </a:r>
            <a:r>
              <a:rPr lang="es-ES" sz="3100" i="0" dirty="0">
                <a:effectLst/>
                <a:latin typeface="+mj-lt"/>
              </a:rPr>
              <a:t>al semestre </a:t>
            </a:r>
            <a:r>
              <a:rPr lang="es-ES" sz="3100" i="0" dirty="0" smtClean="0">
                <a:effectLst/>
                <a:latin typeface="+mj-lt"/>
              </a:rPr>
              <a:t>2024-1 (código QR).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s-ES" sz="3100" dirty="0">
                <a:latin typeface="+mj-lt"/>
              </a:rPr>
              <a:t>Carta de responsabilidades </a:t>
            </a:r>
            <a:r>
              <a:rPr lang="es-ES" sz="3100" dirty="0">
                <a:latin typeface="+mj-lt"/>
                <a:hlinkClick r:id="rId3"/>
              </a:rPr>
              <a:t>https://www.posgrado.unam.mx/becas-y-apoyos/becas-conahcyt</a:t>
            </a:r>
            <a:r>
              <a:rPr lang="es-ES" sz="3100" dirty="0" smtClean="0">
                <a:latin typeface="+mj-lt"/>
                <a:hlinkClick r:id="rId3"/>
              </a:rPr>
              <a:t>/</a:t>
            </a:r>
            <a:endParaRPr lang="es-ES" sz="3100" dirty="0" smtClean="0">
              <a:latin typeface="+mj-lt"/>
            </a:endParaRPr>
          </a:p>
          <a:p>
            <a:pPr marL="571500" indent="-571500" algn="just">
              <a:buFont typeface="+mj-lt"/>
              <a:buAutoNum type="romanLcPeriod"/>
            </a:pPr>
            <a:r>
              <a:rPr lang="es-ES" sz="3100" dirty="0" smtClean="0">
                <a:latin typeface="+mj-lt"/>
              </a:rPr>
              <a:t>Carta </a:t>
            </a:r>
            <a:r>
              <a:rPr lang="es-ES" sz="3100" dirty="0">
                <a:latin typeface="+mj-lt"/>
              </a:rPr>
              <a:t>de Reconocimiento o Carta de No </a:t>
            </a:r>
            <a:r>
              <a:rPr lang="es-ES" sz="3100" dirty="0" smtClean="0">
                <a:latin typeface="+mj-lt"/>
              </a:rPr>
              <a:t>adeudo, solo en caso de haber contado con una beca Conahcyt</a:t>
            </a:r>
            <a:r>
              <a:rPr lang="es-ES" sz="3100" dirty="0">
                <a:latin typeface="+mj-lt"/>
              </a:rPr>
              <a:t>.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s-ES" sz="3100" dirty="0">
                <a:latin typeface="+mj-lt"/>
              </a:rPr>
              <a:t>Certificado </a:t>
            </a:r>
            <a:r>
              <a:rPr lang="es-ES" sz="3100" i="0" dirty="0">
                <a:effectLst/>
                <a:latin typeface="+mj-lt"/>
              </a:rPr>
              <a:t>de estudios </a:t>
            </a:r>
            <a:r>
              <a:rPr lang="es-ES" sz="3100" i="0" dirty="0" smtClean="0">
                <a:effectLst/>
                <a:latin typeface="+mj-lt"/>
              </a:rPr>
              <a:t>con promedio o equivalencia de promedio emitida por DGIRE.</a:t>
            </a:r>
            <a:endParaRPr lang="es-ES" sz="3100" i="0" dirty="0">
              <a:effectLst/>
              <a:latin typeface="+mj-lt"/>
            </a:endParaRPr>
          </a:p>
          <a:p>
            <a:pPr marL="571500" indent="-571500" algn="just">
              <a:buFont typeface="+mj-lt"/>
              <a:buAutoNum type="romanLcPeriod"/>
            </a:pPr>
            <a:r>
              <a:rPr lang="es-ES" sz="3100" i="0" dirty="0" smtClean="0">
                <a:effectLst/>
                <a:latin typeface="+mj-lt"/>
              </a:rPr>
              <a:t>Tarjeta </a:t>
            </a:r>
            <a:r>
              <a:rPr lang="es-ES" sz="3100" i="0" dirty="0">
                <a:effectLst/>
                <a:latin typeface="+mj-lt"/>
              </a:rPr>
              <a:t>de Residente Temporal Estudiante (TRTE</a:t>
            </a:r>
            <a:r>
              <a:rPr lang="es-ES" sz="3100" i="0" dirty="0" smtClean="0">
                <a:effectLst/>
                <a:latin typeface="+mj-lt"/>
              </a:rPr>
              <a:t>) y VISA, en caso de ser estudiantes extranjeros. </a:t>
            </a:r>
            <a:endParaRPr lang="es-ES" sz="3100" i="0" dirty="0">
              <a:effectLst/>
              <a:latin typeface="+mj-lt"/>
            </a:endParaRPr>
          </a:p>
          <a:p>
            <a:pPr algn="just">
              <a:buFont typeface="+mj-lt"/>
              <a:buAutoNum type="arabicPeriod"/>
            </a:pPr>
            <a:endParaRPr lang="es-ES" b="0" i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33782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81332" y="831408"/>
            <a:ext cx="10515600" cy="51898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" sz="2400" dirty="0" smtClean="0">
              <a:latin typeface="+mj-lt"/>
            </a:endParaRPr>
          </a:p>
          <a:p>
            <a:pPr marL="0" indent="0" algn="ctr">
              <a:buNone/>
            </a:pPr>
            <a:endParaRPr lang="es-ES" sz="2400" dirty="0">
              <a:latin typeface="+mj-lt"/>
            </a:endParaRPr>
          </a:p>
          <a:p>
            <a:pPr marL="0" indent="0" algn="ctr">
              <a:buNone/>
            </a:pPr>
            <a:endParaRPr lang="es-ES" sz="2400" dirty="0" smtClean="0">
              <a:latin typeface="+mj-lt"/>
            </a:endParaRPr>
          </a:p>
          <a:p>
            <a:pPr marL="0" indent="0" algn="ctr">
              <a:buNone/>
            </a:pPr>
            <a:r>
              <a:rPr lang="es-ES" sz="2600" dirty="0" smtClean="0">
                <a:latin typeface="+mj-lt"/>
              </a:rPr>
              <a:t>El </a:t>
            </a:r>
            <a:r>
              <a:rPr lang="es-ES" sz="2600" dirty="0" smtClean="0">
                <a:latin typeface="+mj-lt"/>
              </a:rPr>
              <a:t>envío </a:t>
            </a:r>
            <a:r>
              <a:rPr lang="es-ES" sz="2600" dirty="0">
                <a:latin typeface="+mj-lt"/>
              </a:rPr>
              <a:t>de la </a:t>
            </a:r>
            <a:r>
              <a:rPr lang="es-ES" sz="2600" i="1" dirty="0" smtClean="0">
                <a:latin typeface="+mj-lt"/>
              </a:rPr>
              <a:t>Documentación</a:t>
            </a:r>
            <a:r>
              <a:rPr lang="es-ES" sz="2600" dirty="0" smtClean="0">
                <a:latin typeface="+mj-lt"/>
              </a:rPr>
              <a:t> podrán realizarlo del </a:t>
            </a:r>
            <a:r>
              <a:rPr lang="es-ES" sz="2600" b="1" u="sng" dirty="0" smtClean="0">
                <a:latin typeface="+mj-lt"/>
              </a:rPr>
              <a:t>15 al 30 de agosto del 2023</a:t>
            </a:r>
            <a:r>
              <a:rPr lang="es-ES" sz="2600" dirty="0" smtClean="0">
                <a:latin typeface="+mj-lt"/>
              </a:rPr>
              <a:t>, deberán dirigir su correo a la gestora de becas, al correo asignado a cada campo de conocimiento para este fin.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02814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832C0ED5-3F9E-42A1-96AD-577A5733E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6386"/>
            <a:ext cx="10515600" cy="55305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b="1" dirty="0" smtClean="0">
                <a:latin typeface="+mj-lt"/>
              </a:rPr>
              <a:t>Gestora </a:t>
            </a:r>
            <a:r>
              <a:rPr lang="es-ES" b="1" dirty="0" smtClean="0">
                <a:latin typeface="+mj-lt"/>
              </a:rPr>
              <a:t>de </a:t>
            </a:r>
            <a:r>
              <a:rPr lang="es-ES" b="1" dirty="0">
                <a:latin typeface="+mj-lt"/>
              </a:rPr>
              <a:t>Becas </a:t>
            </a:r>
            <a:r>
              <a:rPr lang="es-ES" b="1" dirty="0" smtClean="0">
                <a:latin typeface="+mj-lt"/>
              </a:rPr>
              <a:t>CONAHCYT</a:t>
            </a:r>
            <a:r>
              <a:rPr lang="es-ES" b="1" dirty="0">
                <a:latin typeface="+mj-lt"/>
              </a:rPr>
              <a:t>:</a:t>
            </a:r>
            <a:endParaRPr lang="es-ES" dirty="0">
              <a:latin typeface="+mj-lt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r>
              <a:rPr lang="es-E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Dra. Carolina Grajales </a:t>
            </a:r>
            <a:r>
              <a:rPr lang="es-ES" sz="2400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Valdespino</a:t>
            </a:r>
            <a:r>
              <a:rPr lang="es-ES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s-ES" sz="2400" dirty="0" smtClean="0">
                <a:latin typeface="+mj-lt"/>
              </a:rPr>
              <a:t>Filosofía </a:t>
            </a:r>
            <a:r>
              <a:rPr lang="es-ES" sz="2400" dirty="0" smtClean="0">
                <a:latin typeface="+mj-lt"/>
                <a:hlinkClick r:id="rId2"/>
              </a:rPr>
              <a:t>madems-filosofia-bec-conahcyt@posgrado.unam.mx</a:t>
            </a:r>
            <a:r>
              <a:rPr lang="es-ES" sz="2400" dirty="0" smtClean="0">
                <a:latin typeface="+mj-lt"/>
              </a:rPr>
              <a:t>  </a:t>
            </a:r>
            <a:endParaRPr lang="es-ES" sz="2400" dirty="0">
              <a:latin typeface="+mj-lt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2400" dirty="0">
                <a:latin typeface="+mj-lt"/>
              </a:rPr>
              <a:t>Física </a:t>
            </a:r>
            <a:r>
              <a:rPr lang="es-ES" sz="2400" dirty="0" smtClean="0">
                <a:latin typeface="+mj-lt"/>
                <a:hlinkClick r:id="rId3"/>
              </a:rPr>
              <a:t>madems-fisica-bec-conahcyt@posgrado.unam.mx</a:t>
            </a:r>
            <a:r>
              <a:rPr lang="es-ES" sz="2400" dirty="0" smtClean="0">
                <a:latin typeface="+mj-lt"/>
              </a:rPr>
              <a:t> </a:t>
            </a:r>
            <a:endParaRPr lang="es-ES" sz="2400" dirty="0">
              <a:latin typeface="+mj-lt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2400" dirty="0">
                <a:latin typeface="+mj-lt"/>
              </a:rPr>
              <a:t>Psicología </a:t>
            </a:r>
            <a:r>
              <a:rPr lang="es-ES" sz="2400" dirty="0" smtClean="0">
                <a:latin typeface="+mj-lt"/>
                <a:hlinkClick r:id="rId4"/>
              </a:rPr>
              <a:t>madems-psicol-bec-conahcyt@posgrado.unam.mx</a:t>
            </a:r>
            <a:r>
              <a:rPr lang="es-ES" sz="2400" dirty="0" smtClean="0">
                <a:latin typeface="+mj-lt"/>
              </a:rPr>
              <a:t> </a:t>
            </a:r>
            <a:endParaRPr lang="es-ES" sz="2400" dirty="0">
              <a:latin typeface="+mj-lt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2400" dirty="0">
                <a:latin typeface="+mj-lt"/>
              </a:rPr>
              <a:t>Biología </a:t>
            </a:r>
            <a:r>
              <a:rPr lang="es-ES" sz="2400" dirty="0" smtClean="0">
                <a:latin typeface="+mj-lt"/>
                <a:hlinkClick r:id="rId5"/>
              </a:rPr>
              <a:t>madems-biologia-bec-conahcyt@posgrado.unam.mx</a:t>
            </a:r>
            <a:r>
              <a:rPr lang="es-ES" sz="2400" dirty="0" smtClean="0">
                <a:latin typeface="+mj-lt"/>
              </a:rPr>
              <a:t> </a:t>
            </a:r>
            <a:endParaRPr lang="es-ES" sz="2400" dirty="0">
              <a:latin typeface="+mj-lt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2400" dirty="0">
                <a:latin typeface="+mj-lt"/>
              </a:rPr>
              <a:t>Geografía </a:t>
            </a:r>
            <a:r>
              <a:rPr lang="es-ES" sz="2400" dirty="0" smtClean="0">
                <a:latin typeface="+mj-lt"/>
                <a:hlinkClick r:id="rId6"/>
              </a:rPr>
              <a:t>madems-geograf-bec-conahcyt@posgrado.unam.mx</a:t>
            </a:r>
            <a:r>
              <a:rPr lang="es-ES" sz="2400" dirty="0" smtClean="0">
                <a:latin typeface="+mj-lt"/>
              </a:rPr>
              <a:t> </a:t>
            </a:r>
            <a:endParaRPr lang="es-ES" sz="2400" dirty="0">
              <a:latin typeface="+mj-lt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2400" dirty="0">
                <a:latin typeface="+mj-lt"/>
              </a:rPr>
              <a:t>Química </a:t>
            </a:r>
            <a:r>
              <a:rPr lang="es-ES" sz="2400" dirty="0" smtClean="0">
                <a:latin typeface="+mj-lt"/>
                <a:hlinkClick r:id="rId7"/>
              </a:rPr>
              <a:t>madems-quimica-bec-conahcyt@posgrado.unam.mx</a:t>
            </a:r>
            <a:r>
              <a:rPr lang="es-ES" sz="2400" dirty="0" smtClean="0">
                <a:latin typeface="+mj-lt"/>
              </a:rPr>
              <a:t> </a:t>
            </a:r>
            <a:endParaRPr lang="es-ES" sz="2400" dirty="0">
              <a:latin typeface="+mj-lt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2400" dirty="0">
                <a:latin typeface="+mj-lt"/>
              </a:rPr>
              <a:t>Ciencias de la Salud </a:t>
            </a:r>
            <a:r>
              <a:rPr lang="es-ES" sz="2400" dirty="0" smtClean="0">
                <a:latin typeface="+mj-lt"/>
                <a:hlinkClick r:id="rId8"/>
              </a:rPr>
              <a:t>madems-salud-bec-conahcyt@posgrado.unam.mx</a:t>
            </a:r>
            <a:r>
              <a:rPr lang="es-ES" sz="2400" dirty="0" smtClean="0">
                <a:latin typeface="+mj-lt"/>
              </a:rPr>
              <a:t> </a:t>
            </a:r>
            <a:endParaRPr lang="es-MX" sz="2400" dirty="0">
              <a:latin typeface="+mj-lt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s-ES" b="1" dirty="0" smtClean="0">
                <a:latin typeface="+mj-lt"/>
              </a:rPr>
              <a:t>Enlace </a:t>
            </a:r>
            <a:r>
              <a:rPr lang="es-ES" b="1" dirty="0">
                <a:latin typeface="+mj-lt"/>
              </a:rPr>
              <a:t>Coordinación de MADEMS: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s-ES" sz="2400" b="1" dirty="0">
                <a:latin typeface="+mj-lt"/>
              </a:rPr>
              <a:t>Lidia Villalobos Cervantes </a:t>
            </a:r>
            <a:r>
              <a:rPr lang="es-ES" sz="2400" dirty="0">
                <a:latin typeface="+mj-lt"/>
                <a:hlinkClick r:id="rId9"/>
              </a:rPr>
              <a:t>lvillalobos@posgrado.unam.mx</a:t>
            </a:r>
            <a:r>
              <a:rPr lang="es-ES" sz="2400" dirty="0">
                <a:latin typeface="+mj-lt"/>
              </a:rPr>
              <a:t>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s-ES" sz="2400" b="1" dirty="0">
              <a:latin typeface="+mj-lt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s-ES" dirty="0">
              <a:latin typeface="+mj-lt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s-E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3163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4014" y="810883"/>
            <a:ext cx="10499785" cy="536608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s-ES" sz="2400" dirty="0" smtClean="0"/>
          </a:p>
          <a:p>
            <a:pPr marL="0" indent="0" algn="ctr">
              <a:buNone/>
            </a:pPr>
            <a:r>
              <a:rPr lang="es-ES" sz="3100" dirty="0" smtClean="0"/>
              <a:t>Una </a:t>
            </a:r>
            <a:r>
              <a:rPr lang="es-ES" sz="3100" dirty="0"/>
              <a:t>vez enviada la documentación (72 horas), podrán ingresar a la plataforma de becas Conahcyt para el envío de su </a:t>
            </a:r>
            <a:r>
              <a:rPr lang="es-ES" sz="3100" dirty="0" smtClean="0"/>
              <a:t>solicitud. </a:t>
            </a:r>
          </a:p>
          <a:p>
            <a:pPr marL="0" indent="0" algn="ctr">
              <a:buNone/>
            </a:pPr>
            <a:r>
              <a:rPr lang="es-ES" sz="3100" dirty="0" smtClean="0">
                <a:hlinkClick r:id="rId2"/>
              </a:rPr>
              <a:t>https</a:t>
            </a:r>
            <a:r>
              <a:rPr lang="es-ES" sz="3100" dirty="0">
                <a:hlinkClick r:id="rId2"/>
              </a:rPr>
              <a:t>://</a:t>
            </a:r>
            <a:r>
              <a:rPr lang="es-ES" sz="3100" dirty="0" smtClean="0">
                <a:hlinkClick r:id="rId2"/>
              </a:rPr>
              <a:t>miic.conacyt.mx/becas/acceso.html</a:t>
            </a:r>
            <a:endParaRPr lang="es-ES" sz="3100" dirty="0" smtClean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MX" dirty="0">
              <a:hlinkClick r:id="rId3"/>
            </a:endParaRPr>
          </a:p>
          <a:p>
            <a:pPr marL="0" indent="0" algn="ctr">
              <a:buNone/>
            </a:pPr>
            <a:endParaRPr lang="es-MX" sz="2400" dirty="0" smtClean="0">
              <a:hlinkClick r:id="rId3"/>
            </a:endParaRPr>
          </a:p>
          <a:p>
            <a:pPr marL="0" indent="0" algn="ctr">
              <a:buNone/>
            </a:pPr>
            <a:endParaRPr lang="es-MX" sz="2400" dirty="0">
              <a:hlinkClick r:id="rId3"/>
            </a:endParaRPr>
          </a:p>
          <a:p>
            <a:pPr marL="0" indent="0" algn="ctr">
              <a:buNone/>
            </a:pPr>
            <a:endParaRPr lang="es-MX" sz="2400" dirty="0" smtClean="0">
              <a:hlinkClick r:id="rId3"/>
            </a:endParaRPr>
          </a:p>
          <a:p>
            <a:pPr marL="0" indent="0" algn="ctr">
              <a:buNone/>
            </a:pPr>
            <a:r>
              <a:rPr lang="es-MX" sz="3100" dirty="0" smtClean="0">
                <a:hlinkClick r:id="rId3"/>
              </a:rPr>
              <a:t>MANUAL </a:t>
            </a:r>
            <a:r>
              <a:rPr lang="es-MX" sz="3100" dirty="0">
                <a:hlinkClick r:id="rId3"/>
              </a:rPr>
              <a:t>DE REGISTRO (conahcyt.mx)</a:t>
            </a:r>
            <a:endParaRPr lang="es-ES" sz="3100" dirty="0"/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7693" y="2057400"/>
            <a:ext cx="7343180" cy="3556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172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556</Words>
  <Application>Microsoft Office PowerPoint</Application>
  <PresentationFormat>Panorámica</PresentationFormat>
  <Paragraphs>86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BECAS CONAHCYT  2024-1</vt:lpstr>
      <vt:lpstr>Campos de conocimiento de MADEMS registrados en el Sistema Nacional de Posgrados del CONAHCYT:  </vt:lpstr>
      <vt:lpstr>Presentación de PowerPoint</vt:lpstr>
      <vt:lpstr>Restricciones e incompatibilidades:</vt:lpstr>
      <vt:lpstr>Obligaciones de la persona becaria: </vt:lpstr>
      <vt:lpstr>Documentación  https://www.posgrado.unam.mx/media/archivos/procedimiento_postulacion_beca_nacional.pdf </vt:lpstr>
      <vt:lpstr>Presentación de PowerPoint</vt:lpstr>
      <vt:lpstr>Presentación de PowerPoint</vt:lpstr>
      <vt:lpstr>Presentación de PowerPoint</vt:lpstr>
      <vt:lpstr>Calendario Agosto-Noviembre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BECAS UNAM</dc:title>
  <dc:creator>Madems</dc:creator>
  <cp:lastModifiedBy>Madems</cp:lastModifiedBy>
  <cp:revision>69</cp:revision>
  <dcterms:created xsi:type="dcterms:W3CDTF">2020-01-21T17:09:49Z</dcterms:created>
  <dcterms:modified xsi:type="dcterms:W3CDTF">2023-07-27T17:49:51Z</dcterms:modified>
</cp:coreProperties>
</file>