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94" r:id="rId4"/>
    <p:sldId id="295" r:id="rId5"/>
    <p:sldId id="292" r:id="rId6"/>
    <p:sldId id="293" r:id="rId7"/>
    <p:sldId id="291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dia Villalobos Cervantes" initials="LVC" lastIdx="1" clrIdx="0">
    <p:extLst>
      <p:ext uri="{19B8F6BF-5375-455C-9EA6-DF929625EA0E}">
        <p15:presenceInfo xmlns:p15="http://schemas.microsoft.com/office/powerpoint/2012/main" userId="30ee2eeade48f9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694AE-AA26-424C-A548-D0965E078402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93D0B-39FC-42DE-AC6C-F81879293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020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013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679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20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82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53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81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13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253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523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0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DCF1B-3CCA-4311-99D5-FD327E81910F}" type="datetimeFigureOut">
              <a:rPr lang="es-MX" smtClean="0"/>
              <a:t>26/07/2023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985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grado.unam.mx/media/archivos/01_convocatoria-becas_unam-gaceta-2023-2.pdf" TargetMode="External"/><Relationship Id="rId2" Type="http://schemas.openxmlformats.org/officeDocument/2006/relationships/hyperlink" Target="https://www.posgrado.unam.mx/becas-y-apoyos/becas-una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ip.posgrado.unam.mx/siip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villalobos@posgrado.unam.m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63615" y="1588190"/>
            <a:ext cx="9144000" cy="2387600"/>
          </a:xfrm>
        </p:spPr>
        <p:txBody>
          <a:bodyPr/>
          <a:lstStyle/>
          <a:p>
            <a:r>
              <a:rPr lang="es-ES" b="1" dirty="0"/>
              <a:t>BECAS </a:t>
            </a:r>
            <a:r>
              <a:rPr lang="es-ES" b="1" dirty="0" smtClean="0"/>
              <a:t>CGEP </a:t>
            </a:r>
            <a:r>
              <a:rPr lang="es-ES" b="1" dirty="0"/>
              <a:t/>
            </a:r>
            <a:br>
              <a:rPr lang="es-ES" b="1" dirty="0"/>
            </a:br>
            <a:endParaRPr lang="es-MX" b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581" y="5684713"/>
            <a:ext cx="2959404" cy="859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57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6276"/>
            <a:ext cx="10515600" cy="550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>
                <a:latin typeface="+mj-lt"/>
              </a:rPr>
              <a:t>Convocatoria </a:t>
            </a:r>
            <a:r>
              <a:rPr lang="es-ES" b="1" dirty="0">
                <a:latin typeface="+mj-lt"/>
              </a:rPr>
              <a:t>de Becas </a:t>
            </a:r>
            <a:r>
              <a:rPr lang="es-ES" b="1" dirty="0" smtClean="0">
                <a:latin typeface="+mj-lt"/>
              </a:rPr>
              <a:t>para Estudios de Posgrado en la UNAM </a:t>
            </a:r>
            <a:endParaRPr lang="es-ES" b="1" dirty="0">
              <a:latin typeface="+mj-lt"/>
            </a:endParaRPr>
          </a:p>
          <a:p>
            <a:pPr marL="0" indent="0">
              <a:buNone/>
            </a:pPr>
            <a:endParaRPr lang="es-ES" b="1" dirty="0" smtClean="0">
              <a:latin typeface="+mj-lt"/>
            </a:endParaRPr>
          </a:p>
          <a:p>
            <a:pPr marL="342900" lvl="1" indent="-342900">
              <a:spcBef>
                <a:spcPts val="1000"/>
              </a:spcBef>
            </a:pPr>
            <a:r>
              <a:rPr lang="es-ES" sz="2600" dirty="0" smtClean="0">
                <a:latin typeface="+mj-lt"/>
              </a:rPr>
              <a:t>Se publica en la Gaceta UNAM y en la web de posgrado: </a:t>
            </a:r>
            <a:r>
              <a:rPr lang="es-ES" dirty="0">
                <a:hlinkClick r:id="rId2"/>
              </a:rPr>
              <a:t>https://www.posgrado.unam.mx/becas-y-apoyos/becas-unam</a:t>
            </a:r>
            <a:r>
              <a:rPr lang="es-ES" dirty="0" smtClean="0">
                <a:hlinkClick r:id="rId2"/>
              </a:rPr>
              <a:t>/</a:t>
            </a:r>
            <a:endParaRPr lang="es-ES" dirty="0"/>
          </a:p>
          <a:p>
            <a:pPr marL="342900" lvl="1" indent="-342900">
              <a:spcBef>
                <a:spcPts val="1000"/>
              </a:spcBef>
            </a:pPr>
            <a:r>
              <a:rPr lang="es-ES" sz="2600" dirty="0" smtClean="0">
                <a:latin typeface="+mj-lt"/>
              </a:rPr>
              <a:t>Se dirige a </a:t>
            </a:r>
            <a:r>
              <a:rPr lang="es-ES" sz="2600" b="1" dirty="0" smtClean="0">
                <a:latin typeface="+mj-lt"/>
              </a:rPr>
              <a:t>alumnos inscritos en semestres posteriores al primero, </a:t>
            </a:r>
            <a:r>
              <a:rPr lang="es-ES" sz="2600" dirty="0" smtClean="0">
                <a:latin typeface="+mj-lt"/>
              </a:rPr>
              <a:t>que no cuenten con apoyos económicos y que no perciban un ingreso como contraprestación de una relación laboral. </a:t>
            </a:r>
          </a:p>
          <a:p>
            <a:pPr marL="342900" lvl="1" indent="-342900">
              <a:spcBef>
                <a:spcPts val="1000"/>
              </a:spcBef>
            </a:pPr>
            <a:r>
              <a:rPr lang="es-ES" sz="2600" dirty="0" smtClean="0">
                <a:latin typeface="+mj-lt"/>
              </a:rPr>
              <a:t>Revisar la Convocatoria 2023-2, así como sus lineamientos de operación </a:t>
            </a:r>
            <a:r>
              <a:rPr lang="es-ES" dirty="0" smtClean="0">
                <a:hlinkClick r:id="rId3"/>
              </a:rPr>
              <a:t>https</a:t>
            </a:r>
            <a:r>
              <a:rPr lang="es-ES" dirty="0">
                <a:hlinkClick r:id="rId3"/>
              </a:rPr>
              <a:t>://www.posgrado.unam.mx/media/archivos/01_convocatoria-becas_unam-gaceta-2023-2.pdf</a:t>
            </a:r>
            <a:r>
              <a:rPr lang="es-ES" dirty="0"/>
              <a:t> </a:t>
            </a:r>
          </a:p>
          <a:p>
            <a:pPr marL="342900" lvl="1" indent="-342900">
              <a:spcBef>
                <a:spcPts val="1000"/>
              </a:spcBef>
            </a:pPr>
            <a:endParaRPr lang="es-ES" sz="2600" dirty="0" smtClean="0">
              <a:latin typeface="+mj-lt"/>
            </a:endParaRPr>
          </a:p>
          <a:p>
            <a:pPr marL="342900" lvl="1" indent="-342900">
              <a:spcBef>
                <a:spcPts val="1000"/>
              </a:spcBef>
            </a:pPr>
            <a:endParaRPr lang="es-ES" sz="2600" b="1" dirty="0" smtClean="0"/>
          </a:p>
          <a:p>
            <a:pPr marL="342900" lvl="1" indent="-342900">
              <a:spcBef>
                <a:spcPts val="1000"/>
              </a:spcBef>
            </a:pPr>
            <a:endParaRPr lang="es-ES" sz="2600" dirty="0" smtClean="0"/>
          </a:p>
          <a:p>
            <a:pPr marL="0" lvl="1" indent="0">
              <a:spcBef>
                <a:spcPts val="1000"/>
              </a:spcBef>
              <a:buNone/>
            </a:pPr>
            <a:endParaRPr lang="es-ES" sz="2600" dirty="0"/>
          </a:p>
          <a:p>
            <a:pPr marL="0" lvl="1" indent="0">
              <a:spcBef>
                <a:spcPts val="1000"/>
              </a:spcBef>
              <a:buNone/>
            </a:pPr>
            <a:endParaRPr lang="es-ES" sz="2600" dirty="0"/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21305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2257" y="854015"/>
            <a:ext cx="10551543" cy="5322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Requisitos: </a:t>
            </a:r>
          </a:p>
          <a:p>
            <a:pPr marL="0" indent="0">
              <a:buNone/>
            </a:pPr>
            <a:endParaRPr lang="es-ES" b="1" dirty="0" smtClean="0"/>
          </a:p>
          <a:p>
            <a:pPr marL="514350" indent="-514350">
              <a:buFont typeface="+mj-lt"/>
              <a:buAutoNum type="alphaUcPeriod"/>
            </a:pPr>
            <a:r>
              <a:rPr lang="es-ES" dirty="0" smtClean="0"/>
              <a:t> Alumnos inscritos en </a:t>
            </a:r>
            <a:r>
              <a:rPr lang="es-ES" b="1" dirty="0" smtClean="0"/>
              <a:t>segundo semestre o posterior</a:t>
            </a:r>
            <a:r>
              <a:rPr lang="es-ES" dirty="0" smtClean="0"/>
              <a:t>, con dedicación de tiempo completo y en modalidad presencial. </a:t>
            </a:r>
          </a:p>
          <a:p>
            <a:pPr marL="514350" indent="-514350">
              <a:buFont typeface="+mj-lt"/>
              <a:buAutoNum type="alphaUcPeriod"/>
            </a:pPr>
            <a:endParaRPr lang="es-ES" dirty="0" smtClean="0"/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 </a:t>
            </a:r>
            <a:r>
              <a:rPr lang="es-ES" dirty="0" smtClean="0"/>
              <a:t>Promedio general de 8.0. </a:t>
            </a: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94166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6441" y="80770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No serán consideradas las solicitudes cuando: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Se </a:t>
            </a:r>
            <a:r>
              <a:rPr lang="es-ES" dirty="0"/>
              <a:t>cuente con una beca o apoyo para la realización de estudios de posgrado. </a:t>
            </a:r>
            <a:endParaRPr lang="es-ES" dirty="0" smtClean="0"/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Se </a:t>
            </a:r>
            <a:r>
              <a:rPr lang="es-ES" dirty="0"/>
              <a:t>encuentre inscrito en primer semestre y tenga promedio menor a </a:t>
            </a:r>
            <a:r>
              <a:rPr lang="es-ES" dirty="0" smtClean="0"/>
              <a:t> 8.0</a:t>
            </a:r>
            <a:r>
              <a:rPr lang="es-ES" dirty="0"/>
              <a:t>. </a:t>
            </a:r>
            <a:endParaRPr lang="es-ES" dirty="0" smtClean="0"/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Estudiantes de tiempo parcial o en modalidad a distancia. 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Perciba un ingreso como contraprestación derivada de una relación laboral o preste sus servicios profesionales. </a:t>
            </a:r>
          </a:p>
          <a:p>
            <a:pPr marL="514350" indent="-514350">
              <a:buFont typeface="+mj-lt"/>
              <a:buAutoNum type="alphaLcParenR"/>
            </a:pPr>
            <a:r>
              <a:rPr lang="es-ES" dirty="0" smtClean="0"/>
              <a:t>Tenga adeudo en alguno de los programas de apoyo de la CGEP. </a:t>
            </a:r>
          </a:p>
          <a:p>
            <a:pPr marL="0" indent="0">
              <a:buNone/>
            </a:pP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51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45476"/>
            <a:ext cx="10515600" cy="4931487"/>
          </a:xfrm>
        </p:spPr>
        <p:txBody>
          <a:bodyPr/>
          <a:lstStyle/>
          <a:p>
            <a:pPr marL="0" indent="0" algn="just">
              <a:buNone/>
            </a:pPr>
            <a:endParaRPr lang="es-ES" sz="2400" dirty="0">
              <a:latin typeface="+mj-lt"/>
            </a:endParaRPr>
          </a:p>
          <a:p>
            <a:pPr marL="514350" indent="-514350" algn="just">
              <a:buAutoNum type="romanLcPeriod"/>
            </a:pPr>
            <a:endParaRPr lang="es-ES" sz="2400" dirty="0">
              <a:latin typeface="+mj-lt"/>
            </a:endParaRP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80560" y="1563188"/>
            <a:ext cx="7859904" cy="4296061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880559" y="453364"/>
            <a:ext cx="97305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1000"/>
              </a:spcBef>
            </a:pPr>
            <a:r>
              <a:rPr lang="es-ES" sz="2600" dirty="0"/>
              <a:t>El registro </a:t>
            </a:r>
            <a:r>
              <a:rPr lang="es-ES" sz="2600" dirty="0" smtClean="0"/>
              <a:t>de la solicitud de beca es </a:t>
            </a:r>
            <a:r>
              <a:rPr lang="es-ES" sz="2600" dirty="0"/>
              <a:t>a través del Sistema </a:t>
            </a:r>
            <a:r>
              <a:rPr lang="es-ES" sz="2600" dirty="0" smtClean="0"/>
              <a:t>Integral de Información </a:t>
            </a:r>
            <a:r>
              <a:rPr lang="es-ES" sz="2600" dirty="0"/>
              <a:t>de Posgrado (</a:t>
            </a:r>
            <a:r>
              <a:rPr lang="es-ES" sz="2600" dirty="0" smtClean="0"/>
              <a:t>SIIP) </a:t>
            </a:r>
            <a:r>
              <a:rPr lang="es-ES" sz="2600" dirty="0" smtClean="0">
                <a:hlinkClick r:id="rId3"/>
              </a:rPr>
              <a:t>https</a:t>
            </a:r>
            <a:r>
              <a:rPr lang="es-ES" sz="2600" dirty="0">
                <a:hlinkClick r:id="rId3"/>
              </a:rPr>
              <a:t>://siip.posgrado.unam.mx/siip</a:t>
            </a:r>
            <a:r>
              <a:rPr lang="es-ES" sz="2600" dirty="0" smtClean="0">
                <a:hlinkClick r:id="rId3"/>
              </a:rPr>
              <a:t>/</a:t>
            </a:r>
            <a:r>
              <a:rPr lang="es-ES" sz="2600" dirty="0" smtClean="0"/>
              <a:t> 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902814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Documentos solicitados: 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0556"/>
          </a:xfrm>
        </p:spPr>
        <p:txBody>
          <a:bodyPr/>
          <a:lstStyle/>
          <a:p>
            <a:r>
              <a:rPr lang="es-ES" dirty="0" smtClean="0"/>
              <a:t>Inscripción oficial al semestre. </a:t>
            </a:r>
          </a:p>
          <a:p>
            <a:r>
              <a:rPr lang="es-ES" dirty="0"/>
              <a:t>Constancia de Actividades Académicas para Beca (alumnos de semestres 2° a 4°, disponible en </a:t>
            </a:r>
            <a:r>
              <a:rPr lang="es-ES" dirty="0" smtClean="0"/>
              <a:t>Sistema Integral de Administración Escolar del Posgrado SIAE-P</a:t>
            </a:r>
            <a:r>
              <a:rPr lang="es-ES" dirty="0"/>
              <a:t>). </a:t>
            </a:r>
            <a:endParaRPr lang="es-ES" dirty="0" smtClean="0"/>
          </a:p>
          <a:p>
            <a:r>
              <a:rPr lang="es-ES" dirty="0"/>
              <a:t>Formato de carta compromiso firmada (se obtiene desde el SIIP). </a:t>
            </a:r>
          </a:p>
          <a:p>
            <a:r>
              <a:rPr lang="es-ES" dirty="0" smtClean="0"/>
              <a:t>Ficha de datos personales (se descarga desde la página de posgrado). </a:t>
            </a:r>
          </a:p>
          <a:p>
            <a:r>
              <a:rPr lang="es-ES" dirty="0" smtClean="0"/>
              <a:t>Constancia vigente de situación fiscal de inactividad. </a:t>
            </a:r>
          </a:p>
        </p:txBody>
      </p:sp>
    </p:spTree>
    <p:extLst>
      <p:ext uri="{BB962C8B-B14F-4D97-AF65-F5344CB8AC3E}">
        <p14:creationId xmlns:p14="http://schemas.microsoft.com/office/powerpoint/2010/main" val="70057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32C0ED5-3F9E-42A1-96AD-577A5733E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6386"/>
            <a:ext cx="10515600" cy="55305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b="1" dirty="0">
              <a:latin typeface="+mj-lt"/>
            </a:endParaRPr>
          </a:p>
          <a:p>
            <a:pPr marL="0" indent="0">
              <a:buNone/>
            </a:pPr>
            <a:r>
              <a:rPr lang="es-ES" b="1" dirty="0" smtClean="0">
                <a:latin typeface="+mj-lt"/>
              </a:rPr>
              <a:t>Enlace </a:t>
            </a:r>
            <a:r>
              <a:rPr lang="es-ES" b="1" dirty="0">
                <a:latin typeface="+mj-lt"/>
              </a:rPr>
              <a:t>Coordinación de MADEMS: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s-ES" sz="2400" dirty="0" smtClean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2400" b="1" dirty="0" smtClean="0">
                <a:latin typeface="+mj-lt"/>
              </a:rPr>
              <a:t>Lidia </a:t>
            </a:r>
            <a:r>
              <a:rPr lang="es-ES" sz="2400" b="1" dirty="0">
                <a:latin typeface="+mj-lt"/>
              </a:rPr>
              <a:t>Villalobos Cervantes </a:t>
            </a:r>
            <a:endParaRPr lang="es-ES" sz="2400" b="1" dirty="0" smtClean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2400" b="1" dirty="0" smtClean="0">
                <a:latin typeface="+mj-lt"/>
              </a:rPr>
              <a:t>Correo: </a:t>
            </a:r>
            <a:r>
              <a:rPr lang="es-ES" sz="2400" b="1" dirty="0" smtClean="0">
                <a:latin typeface="+mj-lt"/>
                <a:hlinkClick r:id="rId2"/>
              </a:rPr>
              <a:t>lvillalobos@posgrado.unam.mx</a:t>
            </a:r>
            <a:r>
              <a:rPr lang="es-ES" sz="2400" b="1" dirty="0" smtClean="0">
                <a:latin typeface="+mj-lt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2400" b="1" dirty="0" smtClean="0">
                <a:latin typeface="+mj-lt"/>
              </a:rPr>
              <a:t>Tel. 55 5623 02 22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2400" b="1" dirty="0" smtClean="0">
                <a:latin typeface="+mj-lt"/>
              </a:rPr>
              <a:t>Ext. 80021</a:t>
            </a:r>
            <a:endParaRPr lang="es-ES" sz="2400" b="1" dirty="0">
              <a:latin typeface="+mj-lt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s-ES" sz="2400" b="1" dirty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s-ES" dirty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3163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285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BECAS CGEP  </vt:lpstr>
      <vt:lpstr>Presentación de PowerPoint</vt:lpstr>
      <vt:lpstr>Presentación de PowerPoint</vt:lpstr>
      <vt:lpstr>Presentación de PowerPoint</vt:lpstr>
      <vt:lpstr>Presentación de PowerPoint</vt:lpstr>
      <vt:lpstr>Documentos solicitados: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BECAS UNAM</dc:title>
  <dc:creator>Madems</dc:creator>
  <cp:lastModifiedBy>Madems</cp:lastModifiedBy>
  <cp:revision>72</cp:revision>
  <dcterms:created xsi:type="dcterms:W3CDTF">2020-01-21T17:09:49Z</dcterms:created>
  <dcterms:modified xsi:type="dcterms:W3CDTF">2023-07-26T23:01:26Z</dcterms:modified>
</cp:coreProperties>
</file>